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11"/>
  </p:notesMasterIdLst>
  <p:handoutMasterIdLst>
    <p:handoutMasterId r:id="rId12"/>
  </p:handoutMasterIdLst>
  <p:sldIdLst>
    <p:sldId id="279" r:id="rId2"/>
    <p:sldId id="257" r:id="rId3"/>
    <p:sldId id="259" r:id="rId4"/>
    <p:sldId id="260" r:id="rId5"/>
    <p:sldId id="262" r:id="rId6"/>
    <p:sldId id="263" r:id="rId7"/>
    <p:sldId id="274" r:id="rId8"/>
    <p:sldId id="275" r:id="rId9"/>
    <p:sldId id="276" r:id="rId10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133D3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 autoAdjust="0"/>
    <p:restoredTop sz="94737" autoAdjust="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pPr>
              <a:defRPr/>
            </a:pPr>
            <a:fld id="{8ABACC19-585A-41B2-B47A-33575A8A1033}" type="datetimeFigureOut">
              <a:rPr lang="ru-RU"/>
              <a:pPr>
                <a:defRPr/>
              </a:pPr>
              <a:t>16.04.2021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pPr>
              <a:defRPr/>
            </a:pPr>
            <a:fld id="{03A12361-E1AB-4D25-B9F0-CEDB821C6B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5934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1698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17" y="4759643"/>
            <a:ext cx="5510530" cy="450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1698" y="9517546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EFD8BB59-3D55-49E3-9011-EA39894DAC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52886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5001" indent="-30192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07694" indent="-24153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90771" indent="-24153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3849" indent="-24153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56926" indent="-241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40004" indent="-241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23081" indent="-241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06159" indent="-2415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5D557D-8C8E-4CB4-B330-C2870391C76C}" type="slidenum">
              <a:rPr lang="ru-RU" smtClean="0"/>
              <a:pPr eaLnBrk="1" hangingPunct="1"/>
              <a:t>5</a:t>
            </a:fld>
            <a:endParaRPr lang="ru-RU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mtClean="0"/>
              <a:t>Вывод: цветы, растущие в классе, не могут расти на клумбе (но не все, герань, хризантемы исключение)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4CF54-0898-454A-B8A5-6AAA216513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5147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BD2A7-3D02-4019-904F-5066899079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1084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B1396-3B4A-48EE-A889-33728290E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749606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5C88D-5DD8-4BA4-BFBB-E0CBBF9FDA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570285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B8B53-D88D-4367-A762-B86F2E225E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80376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9D991-A6F0-4A9C-9FCD-6F42C7F19C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640299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AEBB9-3CF4-4D12-A19E-6891F6F33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52105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76DB6-F195-4268-904C-415AA1305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8077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DF681-AC31-4B97-8980-01A900B560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636914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629CC-CFC8-42B7-A56C-EF1CF88821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98813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147C5-04A9-4D89-A558-61A1A689B8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184700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F2D208F-E2F2-4FB3-8D86-0B0F48D87A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06" r:id="rId2"/>
    <p:sldLayoutId id="2147483915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6" r:id="rId9"/>
    <p:sldLayoutId id="2147483912" r:id="rId10"/>
    <p:sldLayoutId id="2147483913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300" i="1" dirty="0" smtClean="0">
                <a:solidFill>
                  <a:srgbClr val="133D38"/>
                </a:solidFill>
              </a:rPr>
              <a:t/>
            </a:r>
            <a:br>
              <a:rPr lang="ru-RU" sz="5300" i="1" dirty="0" smtClean="0">
                <a:solidFill>
                  <a:srgbClr val="133D38"/>
                </a:solidFill>
              </a:rPr>
            </a:br>
            <a:r>
              <a:rPr lang="ru-RU" sz="5300" i="1" dirty="0" smtClean="0">
                <a:solidFill>
                  <a:srgbClr val="133D38"/>
                </a:solidFill>
              </a:rPr>
              <a:t/>
            </a:r>
            <a:br>
              <a:rPr lang="ru-RU" sz="5300" i="1" dirty="0" smtClean="0">
                <a:solidFill>
                  <a:srgbClr val="133D38"/>
                </a:solidFill>
              </a:rPr>
            </a:br>
            <a:r>
              <a:rPr lang="ru-RU" sz="5300" i="1" dirty="0" smtClean="0">
                <a:solidFill>
                  <a:srgbClr val="133D38"/>
                </a:solidFill>
              </a:rPr>
              <a:t/>
            </a:r>
            <a:br>
              <a:rPr lang="ru-RU" sz="5300" i="1" dirty="0" smtClean="0">
                <a:solidFill>
                  <a:srgbClr val="133D38"/>
                </a:solidFill>
              </a:rPr>
            </a:br>
            <a:r>
              <a:rPr lang="ru-RU" sz="5300" i="1" dirty="0" smtClean="0">
                <a:solidFill>
                  <a:srgbClr val="133D38"/>
                </a:solidFill>
              </a:rPr>
              <a:t/>
            </a:r>
            <a:br>
              <a:rPr lang="ru-RU" sz="5300" i="1" dirty="0" smtClean="0">
                <a:solidFill>
                  <a:srgbClr val="133D38"/>
                </a:solidFill>
              </a:rPr>
            </a:br>
            <a:r>
              <a:rPr lang="ru-RU" sz="5300" i="1" dirty="0" smtClean="0">
                <a:solidFill>
                  <a:srgbClr val="133D38"/>
                </a:solidFill>
              </a:rPr>
              <a:t/>
            </a:r>
            <a:br>
              <a:rPr lang="ru-RU" sz="5300" i="1" dirty="0" smtClean="0">
                <a:solidFill>
                  <a:srgbClr val="133D38"/>
                </a:solidFill>
              </a:rPr>
            </a:br>
            <a:r>
              <a:rPr lang="ru-RU" sz="5300" i="1" dirty="0" smtClean="0">
                <a:solidFill>
                  <a:srgbClr val="133D38"/>
                </a:solidFill>
              </a:rPr>
              <a:t/>
            </a:r>
            <a:br>
              <a:rPr lang="ru-RU" sz="5300" i="1" dirty="0" smtClean="0">
                <a:solidFill>
                  <a:srgbClr val="133D38"/>
                </a:solidFill>
              </a:rPr>
            </a:br>
            <a:r>
              <a:rPr lang="ru-RU" sz="5300" i="1" dirty="0" smtClean="0">
                <a:solidFill>
                  <a:srgbClr val="133D38"/>
                </a:solidFill>
              </a:rPr>
              <a:t/>
            </a:r>
            <a:br>
              <a:rPr lang="ru-RU" sz="5300" i="1" dirty="0" smtClean="0">
                <a:solidFill>
                  <a:srgbClr val="133D38"/>
                </a:solidFill>
              </a:rPr>
            </a:br>
            <a:r>
              <a:rPr lang="ru-RU" i="1" dirty="0" smtClean="0">
                <a:solidFill>
                  <a:srgbClr val="133D38"/>
                </a:solidFill>
              </a:rPr>
              <a:t/>
            </a:r>
            <a:br>
              <a:rPr lang="ru-RU" i="1" dirty="0" smtClean="0">
                <a:solidFill>
                  <a:srgbClr val="133D38"/>
                </a:solidFill>
              </a:rPr>
            </a:br>
            <a:r>
              <a:rPr lang="ru-RU" i="1" dirty="0" smtClean="0">
                <a:solidFill>
                  <a:srgbClr val="133D38"/>
                </a:solidFill>
              </a:rPr>
              <a:t/>
            </a:r>
            <a:br>
              <a:rPr lang="ru-RU" i="1" dirty="0" smtClean="0">
                <a:solidFill>
                  <a:srgbClr val="133D38"/>
                </a:solidFill>
              </a:rPr>
            </a:br>
            <a:r>
              <a:rPr lang="ru-RU" i="1" dirty="0" smtClean="0">
                <a:solidFill>
                  <a:srgbClr val="133D38"/>
                </a:solidFill>
              </a:rPr>
              <a:t/>
            </a:r>
            <a:br>
              <a:rPr lang="ru-RU" i="1" dirty="0" smtClean="0">
                <a:solidFill>
                  <a:srgbClr val="133D38"/>
                </a:solidFill>
              </a:rPr>
            </a:br>
            <a:r>
              <a:rPr lang="ru-RU" i="1" dirty="0" smtClean="0">
                <a:solidFill>
                  <a:srgbClr val="133D38"/>
                </a:solidFill>
              </a:rPr>
              <a:t/>
            </a:r>
            <a:br>
              <a:rPr lang="ru-RU" i="1" dirty="0" smtClean="0">
                <a:solidFill>
                  <a:srgbClr val="133D38"/>
                </a:solidFill>
              </a:rPr>
            </a:br>
            <a:r>
              <a:rPr lang="ru-RU" i="1" dirty="0" smtClean="0">
                <a:solidFill>
                  <a:srgbClr val="133D38"/>
                </a:solidFill>
              </a:rPr>
              <a:t/>
            </a:r>
            <a:br>
              <a:rPr lang="ru-RU" i="1" dirty="0" smtClean="0">
                <a:solidFill>
                  <a:srgbClr val="133D38"/>
                </a:solidFill>
              </a:rPr>
            </a:br>
            <a:r>
              <a:rPr lang="ru-RU" i="1" dirty="0" smtClean="0">
                <a:solidFill>
                  <a:srgbClr val="133D38"/>
                </a:solidFill>
                <a:latin typeface="Times New Roman" pitchFamily="18" charset="0"/>
                <a:cs typeface="Times New Roman" pitchFamily="18" charset="0"/>
              </a:rPr>
              <a:t>Социально – значимый проект                                </a:t>
            </a:r>
            <a:br>
              <a:rPr lang="ru-RU" i="1" dirty="0" smtClean="0">
                <a:solidFill>
                  <a:srgbClr val="133D3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133D3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133D3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>
                <a:solidFill>
                  <a:srgbClr val="133D38"/>
                </a:solidFill>
                <a:latin typeface="Times New Roman" pitchFamily="18" charset="0"/>
                <a:cs typeface="Times New Roman" pitchFamily="18" charset="0"/>
              </a:rPr>
              <a:t>«Наши зелёные друзья»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Содержимое 11"/>
          <p:cNvSpPr>
            <a:spLocks noGrp="1"/>
          </p:cNvSpPr>
          <p:nvPr>
            <p:ph idx="1"/>
          </p:nvPr>
        </p:nvSpPr>
        <p:spPr>
          <a:xfrm>
            <a:off x="5072066" y="2786058"/>
            <a:ext cx="3614734" cy="353854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Работа учащихся                      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2 класса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МБОУ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СОШ 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им.З.А.Мартункаева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Бабаюртовского района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Учитель: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Биларова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Хадижат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Валиевна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4" name="Picture 4" descr="C:\Users\Интернет\Desktop\SDC154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2285992"/>
            <a:ext cx="4786346" cy="4129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/>
          <a:lstStyle/>
          <a:p>
            <a:pPr eaLnBrk="1" hangingPunct="1"/>
            <a:r>
              <a:rPr lang="ru-RU" sz="2400" dirty="0" smtClean="0">
                <a:solidFill>
                  <a:srgbClr val="133D38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ru-RU" sz="2800" b="1" dirty="0" smtClean="0">
                <a:solidFill>
                  <a:srgbClr val="133D38"/>
                </a:solidFill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ru-RU" sz="2800" dirty="0" smtClean="0">
                <a:solidFill>
                  <a:srgbClr val="133D38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79388" y="1142984"/>
            <a:ext cx="8666162" cy="4953016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Создать условия для наиболее полного осуществления принципа личностно-ориентированного подхода в развитии школьника.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Создать условия для формирования индивидуальности, реализации потенциала личности  (физического, психического, социального).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Обеспечить ребенку чувство психологической защищенности, его доверие к миру, радости существования (психологическое здоровье), формирование базиса личностной культуры, развитие индивидуальности ребенка.</a:t>
            </a:r>
            <a:r>
              <a:rPr lang="ru-RU" sz="2000" dirty="0" smtClean="0">
                <a:solidFill>
                  <a:srgbClr val="133D38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b="1" dirty="0" smtClean="0">
                <a:solidFill>
                  <a:srgbClr val="133D38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b="1" dirty="0" smtClean="0">
                <a:solidFill>
                  <a:srgbClr val="133D38"/>
                </a:solidFill>
                <a:latin typeface="Times New Roman" pitchFamily="18" charset="0"/>
                <a:cs typeface="Times New Roman" pitchFamily="18" charset="0"/>
              </a:rPr>
              <a:t>                                    Задачи проекта: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учить понимать и ценить жизнь, совершать полезные дела для сохранения природы и жизни человека;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развивать познавательную и практическую деятельность;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воспитывать сознательное, бережное отношение к природе.</a:t>
            </a:r>
            <a:endParaRPr lang="ru-RU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14375" y="928688"/>
            <a:ext cx="8429625" cy="11430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133D38"/>
                </a:solidFill>
                <a:latin typeface="Times New Roman" pitchFamily="18" charset="0"/>
                <a:cs typeface="Times New Roman" pitchFamily="18" charset="0"/>
              </a:rPr>
              <a:t>Ожидаемые результаты проекта, его социальная и воспитательная значимость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0825" y="2286000"/>
            <a:ext cx="8594725" cy="42386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индивидуальных способностей каждого ребенка с учетом его возможностей; предоставление ему возможностей широкого выбора внеурочной занятости.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 Расширить знания детей о роли растений в природе и жизни человека.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 Вовлечение ребят в конкретную трудовую природоохранительную деятельность, связанную с сохранением и улучшением окружающей среды.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20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 Вовлечение родителей в совместную деятельность, направленную на создание общего культурно-нормативного пространства, в котором нормы семейного и школьного воспитания постепенно сближаются, перестраиваются, в результате чего преодолеваются противоречия между семьей и школой.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Rot="1" noChangeArrowheads="1"/>
          </p:cNvSpPr>
          <p:nvPr>
            <p:ph sz="quarter" idx="4294967295"/>
          </p:nvPr>
        </p:nvSpPr>
        <p:spPr>
          <a:xfrm>
            <a:off x="0" y="2071688"/>
            <a:ext cx="8929688" cy="42894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родительские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средства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спонсорская  помощь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rgbClr val="133D38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rgbClr val="133D38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200" dirty="0" smtClean="0">
                <a:solidFill>
                  <a:srgbClr val="133D38"/>
                </a:solidFill>
                <a:latin typeface="Times New Roman" pitchFamily="18" charset="0"/>
                <a:cs typeface="Times New Roman" pitchFamily="18" charset="0"/>
              </a:rPr>
              <a:t>Кадровое обеспечение проекта: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учитель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учащиеся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родители учащихся.</a:t>
            </a:r>
          </a:p>
        </p:txBody>
      </p:sp>
      <p:sp>
        <p:nvSpPr>
          <p:cNvPr id="9219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838200" y="714375"/>
            <a:ext cx="8305800" cy="11430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133D38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Материально-техническое, финансовое обеспечение проекта: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4313" y="0"/>
            <a:ext cx="8715375" cy="21431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133D38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br>
              <a:rPr lang="ru-RU" sz="2000" b="1" dirty="0" smtClean="0">
                <a:solidFill>
                  <a:srgbClr val="133D3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133D3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133D3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133D3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133D3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133D38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100" dirty="0" smtClean="0">
                <a:solidFill>
                  <a:srgbClr val="133D38"/>
                </a:solidFill>
                <a:latin typeface="Times New Roman" pitchFamily="18" charset="0"/>
                <a:cs typeface="Times New Roman" pitchFamily="18" charset="0"/>
              </a:rPr>
              <a:t>Работа по проекту:          </a:t>
            </a:r>
            <a:r>
              <a:rPr lang="ru-RU" sz="4000" dirty="0" smtClean="0">
                <a:solidFill>
                  <a:srgbClr val="133D38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133D3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этап.</a:t>
            </a:r>
            <a:r>
              <a:rPr lang="ru-RU" sz="16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31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Экскурсии на школьный участок. Наблюдения за цветами, растущими     на   улице и в классе.</a:t>
            </a:r>
            <a:br>
              <a:rPr lang="ru-RU" sz="31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11" descr="C:\Users\Интернет\Desktop\фото\SDC1537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429000" y="2214563"/>
            <a:ext cx="2000250" cy="1571625"/>
          </a:xfrm>
          <a:noFill/>
        </p:spPr>
      </p:pic>
      <p:pic>
        <p:nvPicPr>
          <p:cNvPr id="10244" name="Picture 13" descr="C:\Users\Интернет\Desktop\фото\SDC1538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072188" y="4357688"/>
            <a:ext cx="2071687" cy="1857375"/>
          </a:xfrm>
          <a:noFill/>
        </p:spPr>
      </p:pic>
      <p:pic>
        <p:nvPicPr>
          <p:cNvPr id="10245" name="Picture 2" descr="C:\Users\Интернет\Desktop\фото\SDC1537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2188" y="2214563"/>
            <a:ext cx="2000250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 descr="C:\Users\Интернет\Desktop\цветы\P10208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5" y="2143125"/>
            <a:ext cx="2357438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5" descr="C:\Users\Интернет\Desktop\цветы\P102074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5" y="4214813"/>
            <a:ext cx="2286000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9" descr="D:\3 - ФОТОГРАФИИ\фото\SDC1538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75" y="4286250"/>
            <a:ext cx="2786063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57188"/>
            <a:ext cx="8229600" cy="14906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этап.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3200" dirty="0" smtClean="0">
                <a:solidFill>
                  <a:srgbClr val="133D38"/>
                </a:solidFill>
                <a:latin typeface="Times New Roman" pitchFamily="18" charset="0"/>
                <a:cs typeface="Times New Roman" pitchFamily="18" charset="0"/>
              </a:rPr>
              <a:t>Подготовка и защита  рефератов:                       </a:t>
            </a:r>
            <a:br>
              <a:rPr lang="ru-RU" sz="3200" dirty="0" smtClean="0">
                <a:solidFill>
                  <a:srgbClr val="133D38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133D38"/>
                </a:solidFill>
                <a:latin typeface="Times New Roman" pitchFamily="18" charset="0"/>
                <a:cs typeface="Times New Roman" pitchFamily="18" charset="0"/>
              </a:rPr>
              <a:t>                               «Праздник цветов»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267" name="Picture 5" descr="D:\С РАБОЧЕГО СТОЛА\цветы\SDC154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57224" y="2643182"/>
            <a:ext cx="7072362" cy="3500462"/>
          </a:xfrm>
          <a:noFill/>
        </p:spPr>
      </p:pic>
      <p:pic>
        <p:nvPicPr>
          <p:cNvPr id="11270" name="Picture 8" descr="C:\Users\Интернет\Desktop\P10208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938" y="3143250"/>
            <a:ext cx="5715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9" descr="C:\Users\Интернет\Desktop\getImageCAM8D60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4688" y="5286375"/>
            <a:ext cx="500062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3 этап.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200" dirty="0" smtClean="0">
                <a:solidFill>
                  <a:srgbClr val="133D38"/>
                </a:solidFill>
              </a:rPr>
              <a:t>Мероприятия и беседы о природе,</a:t>
            </a:r>
            <a:r>
              <a:rPr lang="ru-RU" sz="4000" dirty="0" smtClean="0">
                <a:solidFill>
                  <a:srgbClr val="133D38"/>
                </a:solidFill>
              </a:rPr>
              <a:t> </a:t>
            </a:r>
            <a:r>
              <a:rPr lang="ru-RU" sz="3200" dirty="0" smtClean="0">
                <a:solidFill>
                  <a:srgbClr val="133D38"/>
                </a:solidFill>
              </a:rPr>
              <a:t>о ее значении для человека</a:t>
            </a:r>
            <a:r>
              <a:rPr lang="ru-RU" sz="4000" dirty="0" smtClean="0"/>
              <a:t>  </a:t>
            </a:r>
          </a:p>
        </p:txBody>
      </p:sp>
      <p:pic>
        <p:nvPicPr>
          <p:cNvPr id="15363" name="Picture 9" descr="C:\Users\Интернет\Desktop\IM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714625" y="2357438"/>
            <a:ext cx="1643063" cy="1500187"/>
          </a:xfrm>
          <a:noFill/>
        </p:spPr>
      </p:pic>
      <p:sp>
        <p:nvSpPr>
          <p:cNvPr id="15364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    </a:t>
            </a:r>
            <a:r>
              <a:rPr lang="ru-RU" sz="2400" smtClean="0"/>
              <a:t>Экскурсия на поле        тюльпанов</a:t>
            </a:r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428625" y="4000500"/>
            <a:ext cx="3929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>
                <a:solidFill>
                  <a:srgbClr val="000000"/>
                </a:solidFill>
              </a:rPr>
              <a:t>«По лесным тропинкам»</a:t>
            </a:r>
          </a:p>
        </p:txBody>
      </p:sp>
      <p:pic>
        <p:nvPicPr>
          <p:cNvPr id="15366" name="Picture 10" descr="C:\Users\Интернет\Desktop\IMG_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5" y="2357438"/>
            <a:ext cx="200025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1" descr="C:\Users\Интернет\Desktop\IMG_0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8" y="4643438"/>
            <a:ext cx="2500312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7" descr="K:\SDC130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214688"/>
            <a:ext cx="392906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2875" y="785813"/>
            <a:ext cx="8515350" cy="15001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этап.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 </a:t>
            </a:r>
            <a:r>
              <a:rPr lang="ru-RU" sz="3100" dirty="0" smtClean="0">
                <a:solidFill>
                  <a:srgbClr val="133D38"/>
                </a:solidFill>
                <a:latin typeface="Times New Roman" pitchFamily="18" charset="0"/>
                <a:cs typeface="Times New Roman" pitchFamily="18" charset="0"/>
              </a:rPr>
              <a:t>Практический. Посадка семян, ухаживание за            посевами.</a:t>
            </a:r>
          </a:p>
        </p:txBody>
      </p:sp>
      <p:pic>
        <p:nvPicPr>
          <p:cNvPr id="16387" name="Picture 13" descr="D:\С РАБОЧЕГО СТОЛА\цветы\SDC154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85750" y="2786063"/>
            <a:ext cx="2114550" cy="1876425"/>
          </a:xfrm>
          <a:noFill/>
        </p:spPr>
      </p:pic>
      <p:pic>
        <p:nvPicPr>
          <p:cNvPr id="16388" name="Picture 17" descr="D:\С РАБОЧЕГО СТОЛА\цветы\SDC154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857750" y="2571750"/>
            <a:ext cx="4038600" cy="2500313"/>
          </a:xfrm>
          <a:noFill/>
        </p:spPr>
      </p:pic>
      <p:sp>
        <p:nvSpPr>
          <p:cNvPr id="16389" name="Text Box 10"/>
          <p:cNvSpPr txBox="1">
            <a:spLocks noChangeArrowheads="1"/>
          </p:cNvSpPr>
          <p:nvPr/>
        </p:nvSpPr>
        <p:spPr bwMode="auto">
          <a:xfrm>
            <a:off x="5214938" y="5429250"/>
            <a:ext cx="3244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Первые всходы</a:t>
            </a:r>
          </a:p>
        </p:txBody>
      </p:sp>
      <p:sp>
        <p:nvSpPr>
          <p:cNvPr id="16390" name="Text Box 11"/>
          <p:cNvSpPr txBox="1">
            <a:spLocks noChangeArrowheads="1"/>
          </p:cNvSpPr>
          <p:nvPr/>
        </p:nvSpPr>
        <p:spPr bwMode="auto">
          <a:xfrm>
            <a:off x="611188" y="3952875"/>
            <a:ext cx="2016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6391" name="Text Box 12"/>
          <p:cNvSpPr txBox="1">
            <a:spLocks noChangeArrowheads="1"/>
          </p:cNvSpPr>
          <p:nvPr/>
        </p:nvSpPr>
        <p:spPr bwMode="auto">
          <a:xfrm>
            <a:off x="827088" y="5072063"/>
            <a:ext cx="3387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Посадка семян</a:t>
            </a:r>
          </a:p>
        </p:txBody>
      </p:sp>
      <p:pic>
        <p:nvPicPr>
          <p:cNvPr id="16392" name="Picture 8" descr="D:\3 - ФОТОГРАФИИ\фото\SDC1539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3188" y="2786063"/>
            <a:ext cx="1857375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28625" y="928688"/>
            <a:ext cx="8715375" cy="142875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этап. 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ru-RU" sz="3100" dirty="0" smtClean="0">
                <a:solidFill>
                  <a:srgbClr val="133D38"/>
                </a:solidFill>
                <a:latin typeface="Times New Roman" pitchFamily="18" charset="0"/>
                <a:cs typeface="Times New Roman" pitchFamily="18" charset="0"/>
              </a:rPr>
              <a:t>Итог. Акция: «Цветок в подарок школе»</a:t>
            </a:r>
          </a:p>
        </p:txBody>
      </p:sp>
      <p:pic>
        <p:nvPicPr>
          <p:cNvPr id="17411" name="Picture 4" descr="бархатц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0" y="4643438"/>
            <a:ext cx="1874838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 descr="геран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938" y="3071813"/>
            <a:ext cx="1660525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 descr="ири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071813"/>
            <a:ext cx="1655763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9" descr="пион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438" y="3143250"/>
            <a:ext cx="1589087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0" descr="цини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643438"/>
            <a:ext cx="1657350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1" descr="цинния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0875" y="4643438"/>
            <a:ext cx="1655763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1" descr="K:\SDC1305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" y="3000375"/>
            <a:ext cx="2643188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529</TotalTime>
  <Words>294</Words>
  <Application>Microsoft Office PowerPoint</Application>
  <PresentationFormat>Экран (4:3)</PresentationFormat>
  <Paragraphs>42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            Социально – значимый проект                                  «Наши зелёные друзья»</vt:lpstr>
      <vt:lpstr>                                                 Цели:</vt:lpstr>
      <vt:lpstr>Ожидаемые результаты проекта, его социальная и воспитательная значимость</vt:lpstr>
      <vt:lpstr>Материально-техническое, финансовое обеспечение проекта:</vt:lpstr>
      <vt:lpstr>             Работа по проекту:           1 этап.           Экскурсии на школьный участок. Наблюдения за цветами, растущими     на   улице и в классе.    </vt:lpstr>
      <vt:lpstr>2 этап.                Подготовка и защита  рефератов:                                                       «Праздник цветов» </vt:lpstr>
      <vt:lpstr>3 этап.  Мероприятия и беседы о природе, о ее значении для человека  </vt:lpstr>
      <vt:lpstr>4 этап.    Практический. Посадка семян, ухаживание за            посевами.</vt:lpstr>
      <vt:lpstr>5 этап.  Итог. Акция: «Цветок в подарок школе»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 – значимый проект      «Школа добрых дел»</dc:title>
  <dc:creator>Осинкина О.В.</dc:creator>
  <cp:lastModifiedBy>PROGRESS</cp:lastModifiedBy>
  <cp:revision>54</cp:revision>
  <cp:lastPrinted>2021-04-11T13:43:58Z</cp:lastPrinted>
  <dcterms:created xsi:type="dcterms:W3CDTF">2010-04-29T11:26:30Z</dcterms:created>
  <dcterms:modified xsi:type="dcterms:W3CDTF">2021-04-16T06:12:27Z</dcterms:modified>
</cp:coreProperties>
</file>